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6" r:id="rId5"/>
    <p:sldId id="289" r:id="rId6"/>
    <p:sldId id="290" r:id="rId7"/>
    <p:sldId id="296" r:id="rId8"/>
    <p:sldId id="291" r:id="rId9"/>
    <p:sldId id="297" r:id="rId10"/>
    <p:sldId id="288" r:id="rId11"/>
    <p:sldId id="280" r:id="rId12"/>
    <p:sldId id="298" r:id="rId13"/>
    <p:sldId id="292" r:id="rId14"/>
    <p:sldId id="293" r:id="rId15"/>
    <p:sldId id="281" r:id="rId16"/>
    <p:sldId id="299" r:id="rId17"/>
    <p:sldId id="295" r:id="rId18"/>
    <p:sldId id="294" r:id="rId19"/>
    <p:sldId id="28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898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0655" autoAdjust="0"/>
  </p:normalViewPr>
  <p:slideViewPr>
    <p:cSldViewPr snapToGrid="0">
      <p:cViewPr varScale="1">
        <p:scale>
          <a:sx n="161" d="100"/>
          <a:sy n="161" d="100"/>
        </p:scale>
        <p:origin x="144" y="162"/>
      </p:cViewPr>
      <p:guideLst/>
    </p:cSldViewPr>
  </p:slideViewPr>
  <p:outlineViewPr>
    <p:cViewPr>
      <p:scale>
        <a:sx n="33" d="100"/>
        <a:sy n="33" d="100"/>
      </p:scale>
      <p:origin x="0" y="-288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3403" y="29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E7F456E-01A6-4013-ACA5-F5492591A2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4983A3-9B9B-4D61-97C9-B9E239A315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F32FC-4BD9-442A-A8C6-51598C909FE3}" type="datetimeFigureOut">
              <a:rPr lang="en-US" smtClean="0"/>
              <a:t>3/23/2025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EABE74-7A97-4D17-8390-42ADD25C33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2C1DBD-1052-425E-BF3C-983304BED5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EFA9E-C190-4F5C-8394-BD5F1CD55C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801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371FA-A98D-41E8-93F4-09945841298A}" type="datetimeFigureOut">
              <a:rPr lang="en-US" smtClean="0"/>
              <a:t>3/23/2025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89C57-55D7-40A4-A101-E74FAC7A09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902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1288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965551-9B27-DB9C-E61C-65B3CBC30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D70420-B6CF-46D7-DFDD-DF127EC355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3466989-5C68-759B-D75B-8C4E024BEA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8BFA04-0DE8-2C58-EB93-D717D0C7CA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2915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6AE8C4-E159-580C-8DA2-BCD0C1BF70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71C81F-D88D-EC6A-2472-7FA90AE3E9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0C8AA6-F7AB-BC7B-9684-E2838BD49A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093457-CFC0-E5A3-9D55-18521E6626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4717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3268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448498-073A-AF64-7D27-00B73D15B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8F36A9-F140-1DAE-E9FB-6319A87BBA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FE3958B-D361-5E72-C98D-95B0B73419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2E8279-F7F5-1136-6E36-54BF88A73C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8842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C8FB51-2FC0-AFAE-1E7C-A4387B6FBE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B18375-CFFD-C3F5-726F-35A9D2DB61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F44D17A-3E69-EB28-2F5F-82236368D8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C948F5-0B05-8EAC-DD4F-D007C5F53E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4134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2475D3-4ABD-BC92-B73C-29C19EE673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9AF596-2D19-95C4-258E-C7755B470D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DCC3CCC-A219-0933-85D6-FE2E1FAB8C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E64EFC-35AC-9B8E-DA31-BC4393BA48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8559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59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CCE857-C8D2-582B-EA81-BEE7A648F4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841016-8511-08D2-45CD-8786BDB016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12BD930-C307-A70D-B152-2C2AF165A7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34EDB6-1BF8-B837-1D14-704A32A0CD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24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369AB8-FE6C-9C99-AD8D-E8C1282B2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2ABEF6A-C854-05DD-CF46-0F2B7406D9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157F9F6-2FE3-6A69-3DF0-11C1A627A0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322AF6-D9DE-5259-7692-E149CDD99C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111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F782A3-B09F-47CD-9FCF-1C726E000F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EAD304-2A11-251B-12B9-B233C0A089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564AB7-7D8C-C922-74A3-1E3CB02A7E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72F433-FDF4-2C6C-BC34-8A144F4ABC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0806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DE340F-C758-9CC2-7CC3-5850AD5EF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16FA0F-BA80-773E-ADEE-2834DE7C20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DD07B1-A5D1-57A1-9E8F-95633BF03B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E257B4-9C5C-8EA0-330B-E1931D548F8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3676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05530E-DCFF-B824-A957-777B02BCC4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DEE6E7-6AAE-583A-CF14-5D15E7C9FF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024C163-75CA-E4B2-6794-1A4ECE98DA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9C359B-AD61-89A4-24ED-46CF82934E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7081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EE474D-3F30-00EC-1D0D-42C0E31923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397D03-6634-1423-EF5C-AE42E4A743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BCB5F2B-F271-FAF8-20E1-682352AA69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93FBFC-4B37-27AC-A9DA-CF849DCA32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3795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1440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544189-2867-4D1F-C0B7-CB2E0FBE1D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79AE70D-B239-3CFA-D503-BA7E15ABB3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9D0363D-87CF-8874-16C4-244E456AC2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1CAE85-BBF0-43CF-ADFB-3A1D51243E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289C57-55D7-40A4-A101-E74FAC7A092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29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41918" y="3329790"/>
            <a:ext cx="4941771" cy="3200400"/>
          </a:xfrm>
        </p:spPr>
        <p:txBody>
          <a:bodyPr anchor="ctr">
            <a:noAutofit/>
          </a:bodyPr>
          <a:lstStyle>
            <a:lvl1pPr algn="l">
              <a:defRPr sz="3600" spc="150" baseline="0"/>
            </a:lvl1pPr>
          </a:lstStyle>
          <a:p>
            <a:r>
              <a:rPr lang="en-US" dirty="0"/>
              <a:t>CLICK TO add title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04F1E16-9A84-4D0E-9706-79C396AF6A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826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1" y="895350"/>
            <a:ext cx="3247662" cy="1917700"/>
          </a:xfrm>
        </p:spPr>
        <p:txBody>
          <a:bodyPr>
            <a:normAutofit/>
          </a:bodyPr>
          <a:lstStyle>
            <a:lvl1pPr algn="l">
              <a:defRPr lang="en-US" sz="24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A14C3057-3BCC-F9A2-98D8-17DDB36F1823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38200" y="2813049"/>
            <a:ext cx="3247662" cy="3238499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 b="0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4pPr>
            <a:lvl5pPr marL="115214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C3975522-461E-4D79-B5B9-BF9471B54688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216396" y="895927"/>
            <a:ext cx="7137404" cy="5115889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F91997C-538B-C8B9-14D7-31A1932F6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31615" y="6356349"/>
            <a:ext cx="3819228" cy="365125"/>
          </a:xfrm>
        </p:spPr>
        <p:txBody>
          <a:bodyPr/>
          <a:lstStyle>
            <a:lvl1pPr algn="l"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F777EF4-982E-9337-7E82-31DC723C1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34303BA-AFB6-0E22-486F-785994E3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327564" cy="1505528"/>
            <a:chOff x="0" y="0"/>
            <a:chExt cx="2238376" cy="3105150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66E3A08-02EB-7B54-5089-E7A7F19FD725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1238250" cy="310515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14F9BE5-00B2-ADDF-771C-AB098B36C820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2238376" cy="24765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280816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37192"/>
            <a:ext cx="5655197" cy="1997867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8200" y="2705177"/>
            <a:ext cx="5733772" cy="448990"/>
          </a:xfrm>
        </p:spPr>
        <p:txBody>
          <a:bodyPr anchor="ctr">
            <a:noAutofit/>
          </a:bodyPr>
          <a:lstStyle>
            <a:lvl1pPr marL="0" indent="0">
              <a:buNone/>
              <a:defRPr lang="en-US" sz="1800" b="1" kern="1200" spc="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199" y="3154166"/>
            <a:ext cx="5733773" cy="3032733"/>
          </a:xfr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 spc="50" baseline="0"/>
            </a:lvl1pPr>
            <a:lvl2pPr marL="7429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 spc="50" baseline="0"/>
            </a:lvl2pPr>
            <a:lvl3pPr marL="12001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 spc="50" baseline="0"/>
            </a:lvl3pPr>
            <a:lvl4pPr marL="16573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 spc="50" baseline="0"/>
            </a:lvl4pPr>
            <a:lvl5pPr marL="21145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 spc="5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887108" y="2705177"/>
            <a:ext cx="3943627" cy="448989"/>
          </a:xfrm>
        </p:spPr>
        <p:txBody>
          <a:bodyPr anchor="ctr">
            <a:noAutofit/>
          </a:bodyPr>
          <a:lstStyle>
            <a:lvl1pPr marL="0" indent="0">
              <a:buNone/>
              <a:defRPr lang="en-US" sz="1800" b="1" kern="1200" spc="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0120DFF5-B64A-9744-4500-1D7BBA19BF1C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7887107" y="3164867"/>
            <a:ext cx="3943627" cy="3032733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 b="0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4pPr>
            <a:lvl5pPr marL="115214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43986" y="6356350"/>
            <a:ext cx="4114800" cy="365125"/>
          </a:xfrm>
        </p:spPr>
        <p:txBody>
          <a:bodyPr/>
          <a:lstStyle>
            <a:lvl1pPr algn="l"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E0588715-35AD-8BE1-A5FC-E28BDD3854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8645" t="319" r="28732" b="73496"/>
          <a:stretch/>
        </p:blipFill>
        <p:spPr>
          <a:xfrm rot="10800000" flipH="1">
            <a:off x="6308436" y="-11"/>
            <a:ext cx="5883564" cy="236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51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544E9C70-0200-3C21-7766-CB9EA5FBFA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2590800" cy="1027906"/>
            <a:chOff x="0" y="0"/>
            <a:chExt cx="2590800" cy="1027906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D5E4B16-2071-DEE9-BE53-F35AFBEFCA57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0" y="0"/>
              <a:ext cx="259080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CB2B071-0355-D550-18A8-9D515CA1698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0" y="0"/>
              <a:ext cx="704850" cy="10279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3550"/>
            <a:ext cx="10515600" cy="1325563"/>
          </a:xfrm>
        </p:spPr>
        <p:txBody>
          <a:bodyPr anchor="b">
            <a:normAutofit/>
          </a:bodyPr>
          <a:lstStyle>
            <a:lvl1pPr algn="ctr"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C3975522-461E-4D79-B5B9-BF9471B54688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838200" y="2111381"/>
            <a:ext cx="10515600" cy="3570963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FB554B2-4C33-2975-9F27-94B8AE71D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3819228" cy="365125"/>
          </a:xfrm>
        </p:spPr>
        <p:txBody>
          <a:bodyPr/>
          <a:lstStyle>
            <a:lvl1pPr algn="l"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03C6776-E983-2BA3-1054-75996FE0F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6800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losi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67200" y="3238103"/>
            <a:ext cx="4179570" cy="2850181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1800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D3361C9-310A-4255-A94E-B77588962D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67200" y="6356350"/>
            <a:ext cx="4179570" cy="365125"/>
          </a:xfrm>
        </p:spPr>
        <p:txBody>
          <a:bodyPr/>
          <a:lstStyle>
            <a:lvl1pPr algn="l"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140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514C6BF-376E-43E8-881D-2E76742699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4229100" y="0"/>
            <a:ext cx="796290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500" y="1020445"/>
            <a:ext cx="2895600" cy="1325563"/>
          </a:xfrm>
        </p:spPr>
        <p:txBody>
          <a:bodyPr anchor="b">
            <a:normAutofit/>
          </a:bodyPr>
          <a:lstStyle>
            <a:lvl1pPr>
              <a:defRPr sz="2800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333500" y="2674013"/>
            <a:ext cx="2895600" cy="3269589"/>
          </a:xfrm>
        </p:spPr>
        <p:txBody>
          <a:bodyPr>
            <a:normAutofit/>
          </a:bodyPr>
          <a:lstStyle>
            <a:lvl1pPr marL="0" indent="0">
              <a:lnSpc>
                <a:spcPct val="140000"/>
              </a:lnSpc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lnSpc>
                <a:spcPct val="140000"/>
              </a:lnSpc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2pPr>
            <a:lvl3pPr marL="914400" indent="0">
              <a:lnSpc>
                <a:spcPct val="140000"/>
              </a:lnSpc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3pPr>
            <a:lvl4pPr marL="1371600" indent="0">
              <a:lnSpc>
                <a:spcPct val="140000"/>
              </a:lnSpc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4pPr>
            <a:lvl5pPr marL="1828800" indent="0">
              <a:lnSpc>
                <a:spcPct val="140000"/>
              </a:lnSpc>
              <a:spcBef>
                <a:spcPts val="1000"/>
              </a:spcBef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33500" y="6356349"/>
            <a:ext cx="3819228" cy="365125"/>
          </a:xfrm>
        </p:spPr>
        <p:txBody>
          <a:bodyPr/>
          <a:lstStyle>
            <a:lvl1pPr algn="l"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12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487018"/>
            <a:ext cx="4179570" cy="3377354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A96E214-6A61-C8A7-B1DB-C8C260C134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0"/>
            <a:ext cx="6557818" cy="6858000"/>
            <a:chOff x="0" y="0"/>
            <a:chExt cx="4762501" cy="5186363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18BC1BC-99D6-D9F4-19F9-AAE722E2AE61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0" y="876300"/>
              <a:ext cx="4762500" cy="16287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816F797-248B-2C75-29B9-DB65A809D47B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2638425" y="0"/>
              <a:ext cx="2124076" cy="51863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2501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487680"/>
            <a:ext cx="4179570" cy="3376691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D8E94DD-0F7B-3F92-58EA-5F06D557BF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3990667" y="0"/>
            <a:ext cx="1126278" cy="251229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19F5397-34DB-BC88-ADF5-AA470A06FE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5080"/>
            <a:ext cx="6576291" cy="6872605"/>
          </a:xfrm>
          <a:custGeom>
            <a:avLst/>
            <a:gdLst>
              <a:gd name="connsiteX0" fmla="*/ 0 w 6576291"/>
              <a:gd name="connsiteY0" fmla="*/ 0 h 6867525"/>
              <a:gd name="connsiteX1" fmla="*/ 6576291 w 6576291"/>
              <a:gd name="connsiteY1" fmla="*/ 0 h 6867525"/>
              <a:gd name="connsiteX2" fmla="*/ 6576291 w 6576291"/>
              <a:gd name="connsiteY2" fmla="*/ 6867525 h 6867525"/>
              <a:gd name="connsiteX3" fmla="*/ 0 w 6576291"/>
              <a:gd name="connsiteY3" fmla="*/ 6867525 h 6867525"/>
              <a:gd name="connsiteX4" fmla="*/ 0 w 6576291"/>
              <a:gd name="connsiteY4" fmla="*/ 0 h 6867525"/>
              <a:gd name="connsiteX0" fmla="*/ 0 w 6576291"/>
              <a:gd name="connsiteY0" fmla="*/ 5080 h 6872605"/>
              <a:gd name="connsiteX1" fmla="*/ 3604491 w 6576291"/>
              <a:gd name="connsiteY1" fmla="*/ 0 h 6872605"/>
              <a:gd name="connsiteX2" fmla="*/ 6576291 w 6576291"/>
              <a:gd name="connsiteY2" fmla="*/ 6872605 h 6872605"/>
              <a:gd name="connsiteX3" fmla="*/ 0 w 6576291"/>
              <a:gd name="connsiteY3" fmla="*/ 6872605 h 6872605"/>
              <a:gd name="connsiteX4" fmla="*/ 0 w 6576291"/>
              <a:gd name="connsiteY4" fmla="*/ 5080 h 6872605"/>
              <a:gd name="connsiteX0" fmla="*/ 0 w 6576291"/>
              <a:gd name="connsiteY0" fmla="*/ 0 h 6867525"/>
              <a:gd name="connsiteX1" fmla="*/ 3624811 w 6576291"/>
              <a:gd name="connsiteY1" fmla="*/ 10160 h 6867525"/>
              <a:gd name="connsiteX2" fmla="*/ 6576291 w 6576291"/>
              <a:gd name="connsiteY2" fmla="*/ 6867525 h 6867525"/>
              <a:gd name="connsiteX3" fmla="*/ 0 w 6576291"/>
              <a:gd name="connsiteY3" fmla="*/ 6867525 h 6867525"/>
              <a:gd name="connsiteX4" fmla="*/ 0 w 6576291"/>
              <a:gd name="connsiteY4" fmla="*/ 0 h 6867525"/>
              <a:gd name="connsiteX0" fmla="*/ 0 w 6576291"/>
              <a:gd name="connsiteY0" fmla="*/ 5080 h 6872605"/>
              <a:gd name="connsiteX1" fmla="*/ 3629891 w 6576291"/>
              <a:gd name="connsiteY1" fmla="*/ 0 h 6872605"/>
              <a:gd name="connsiteX2" fmla="*/ 6576291 w 6576291"/>
              <a:gd name="connsiteY2" fmla="*/ 6872605 h 6872605"/>
              <a:gd name="connsiteX3" fmla="*/ 0 w 6576291"/>
              <a:gd name="connsiteY3" fmla="*/ 6872605 h 6872605"/>
              <a:gd name="connsiteX4" fmla="*/ 0 w 6576291"/>
              <a:gd name="connsiteY4" fmla="*/ 5080 h 6872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76291" h="6872605">
                <a:moveTo>
                  <a:pt x="0" y="5080"/>
                </a:moveTo>
                <a:lnTo>
                  <a:pt x="3629891" y="0"/>
                </a:lnTo>
                <a:lnTo>
                  <a:pt x="6576291" y="6872605"/>
                </a:lnTo>
                <a:lnTo>
                  <a:pt x="0" y="6872605"/>
                </a:lnTo>
                <a:lnTo>
                  <a:pt x="0" y="5080"/>
                </a:lnTo>
                <a:close/>
              </a:path>
            </a:pathLst>
          </a:custGeom>
        </p:spPr>
        <p:txBody>
          <a:bodyPr lIns="182880" tIns="182880" bIns="91440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018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22318" y="268360"/>
            <a:ext cx="7288282" cy="2121177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EAC9D25F-5B3D-F5B2-5D02-C6BC6AA8987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322388" y="2763078"/>
            <a:ext cx="7288212" cy="340705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 b="1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4pPr>
            <a:lvl5pPr marL="114300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8E16CF1-2502-F2F0-2C27-2DD7979033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096374" y="-25401"/>
            <a:ext cx="3095625" cy="6883401"/>
            <a:chOff x="9096375" y="-25401"/>
            <a:chExt cx="3095625" cy="6883401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322A6FB-333C-65AE-23D8-08BCEA174D43}"/>
                </a:ext>
              </a:extLst>
            </p:cNvPr>
            <p:cNvCxnSpPr/>
            <p:nvPr userDrawn="1"/>
          </p:nvCxnSpPr>
          <p:spPr>
            <a:xfrm>
              <a:off x="9096375" y="1497012"/>
              <a:ext cx="30956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62BB247-4598-A983-DEBF-6F042C1DB0BC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9381744" y="-25401"/>
              <a:ext cx="2810256" cy="68834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4E84FEE-D475-A71D-7996-5925602ECF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rot="10800000" flipH="1">
            <a:off x="-1" y="-25403"/>
            <a:ext cx="1210573" cy="20481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7459776D-4049-CB00-C321-0627C169B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33500" y="6356349"/>
            <a:ext cx="3819228" cy="365125"/>
          </a:xfrm>
        </p:spPr>
        <p:txBody>
          <a:bodyPr/>
          <a:lstStyle>
            <a:lvl1pPr algn="l"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EDE114AF-34C6-A062-7340-858BC27DA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735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406400"/>
            <a:ext cx="4179570" cy="3457971"/>
          </a:xfrm>
        </p:spPr>
        <p:txBody>
          <a:bodyPr anchor="b">
            <a:noAutofit/>
          </a:bodyPr>
          <a:lstStyle>
            <a:lvl1pPr algn="l">
              <a:defRPr sz="3600" spc="1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E045004-3604-59DC-13E0-7A0B2DF78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329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955F7B05-9431-1FBA-415D-6CF2DF562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093633" cy="39123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568961"/>
            <a:ext cx="8420100" cy="1780860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97255"/>
            <a:ext cx="3924300" cy="464499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1" kern="1200" spc="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07FF22E3-5928-787E-B062-FA18127D3BD9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2933700" y="3251596"/>
            <a:ext cx="3943627" cy="3234264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 b="0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4pPr>
            <a:lvl5pPr marL="114300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97255"/>
            <a:ext cx="3943627" cy="464499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1" kern="1200" spc="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178E4D0B-96F1-45F3-6B2A-5FA31A37257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7410173" y="3251595"/>
            <a:ext cx="3943627" cy="3234264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 b="0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4pPr>
            <a:lvl5pPr marL="114300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F41582C-9AD2-F126-40F3-D43E77D15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9260" y="6356349"/>
            <a:ext cx="3819228" cy="365125"/>
          </a:xfrm>
        </p:spPr>
        <p:txBody>
          <a:bodyPr/>
          <a:lstStyle>
            <a:lvl1pPr algn="l"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41F76B1-7BEF-7A88-1394-1164BFF08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12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1120" y="558801"/>
            <a:ext cx="9953308" cy="1780860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A217F83-0BDB-C70B-29FE-2651DE1915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429817" y="0"/>
            <a:ext cx="7762183" cy="2754814"/>
            <a:chOff x="7334250" y="0"/>
            <a:chExt cx="4857750" cy="1724025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0C62368-3F79-C078-7086-B23D2F5A09F8}"/>
                </a:ext>
              </a:extLst>
            </p:cNvPr>
            <p:cNvCxnSpPr/>
            <p:nvPr userDrawn="1"/>
          </p:nvCxnSpPr>
          <p:spPr>
            <a:xfrm flipH="1" flipV="1">
              <a:off x="7334250" y="0"/>
              <a:ext cx="4857750" cy="762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09BDD71-BF2E-BDB0-A625-D8371AEA1CA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487150" y="0"/>
              <a:ext cx="704850" cy="17240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83354B96-CD25-BE1C-8CA2-3825F820B75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41120" y="2960877"/>
            <a:ext cx="2722880" cy="35128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1" kern="1200" spc="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CDD81865-54C7-7674-4B2E-041D05C1D146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1341120" y="3392035"/>
            <a:ext cx="2722880" cy="2907164"/>
          </a:xfrm>
        </p:spPr>
        <p:txBody>
          <a:bodyPr tIns="0">
            <a:normAutofit/>
          </a:bodyPr>
          <a:lstStyle>
            <a:lvl1pPr marL="283464" indent="-283464">
              <a:lnSpc>
                <a:spcPct val="100000"/>
              </a:lnSpc>
              <a:buFont typeface="+mj-lt"/>
              <a:buAutoNum type="arabicPeriod"/>
              <a:defRPr sz="1800" b="0" spc="50" baseline="0"/>
            </a:lvl1pPr>
            <a:lvl2pPr marL="566928" indent="-342900">
              <a:lnSpc>
                <a:spcPct val="100000"/>
              </a:lnSpc>
              <a:spcBef>
                <a:spcPts val="1000"/>
              </a:spcBef>
              <a:buFont typeface="+mj-lt"/>
              <a:buAutoNum type="alphaLcPeriod"/>
              <a:defRPr sz="1800" spc="50" baseline="0"/>
            </a:lvl2pPr>
            <a:lvl3pPr marL="850392" indent="-342900">
              <a:lnSpc>
                <a:spcPct val="100000"/>
              </a:lnSpc>
              <a:spcBef>
                <a:spcPts val="1000"/>
              </a:spcBef>
              <a:buFont typeface="+mj-lt"/>
              <a:buAutoNum type="arabicParenR"/>
              <a:defRPr sz="1800" spc="50" baseline="0"/>
            </a:lvl3pPr>
            <a:lvl4pPr marL="1042416" indent="-342900">
              <a:lnSpc>
                <a:spcPct val="100000"/>
              </a:lnSpc>
              <a:spcBef>
                <a:spcPts val="1000"/>
              </a:spcBef>
              <a:buFont typeface="+mj-lt"/>
              <a:buAutoNum type="alphaLcParenR"/>
              <a:defRPr sz="1800" spc="50" baseline="0"/>
            </a:lvl4pPr>
            <a:lvl5pPr marL="1074420" indent="-400050">
              <a:lnSpc>
                <a:spcPct val="100000"/>
              </a:lnSpc>
              <a:spcBef>
                <a:spcPts val="1000"/>
              </a:spcBef>
              <a:buFont typeface="+mj-lt"/>
              <a:buAutoNum type="romanLcPeriod"/>
              <a:defRPr sz="1800" spc="5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6F39BA57-7F1C-623F-BC7F-B689C5AC33E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754881" y="2960877"/>
            <a:ext cx="5516880" cy="35128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1" kern="1200" spc="5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94BF07A4-5A33-0B3C-A378-AB2435F1D5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4754881" y="3324859"/>
            <a:ext cx="5506720" cy="3031489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 b="0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4pPr>
            <a:lvl5pPr marL="1143000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63DC63A6-41FE-6C2D-9A53-0AE4A6DBF39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333500" y="6356349"/>
            <a:ext cx="3819228" cy="365125"/>
          </a:xfrm>
        </p:spPr>
        <p:txBody>
          <a:bodyPr/>
          <a:lstStyle>
            <a:lvl1pPr algn="l"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0B5130EC-B05B-5489-FBEC-DBEB6D1E737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373350" y="6356349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085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B2CC92D-F90A-CB67-4860-D6939AC295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094182" y="0"/>
            <a:ext cx="1745673" cy="38977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4" y="1671639"/>
            <a:ext cx="5884027" cy="1204912"/>
          </a:xfrm>
        </p:spPr>
        <p:txBody>
          <a:bodyPr anchor="b">
            <a:normAutofit/>
          </a:bodyPr>
          <a:lstStyle>
            <a:lvl1pPr>
              <a:defRPr lang="en-US" sz="2800" kern="1200" spc="15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C376638-5C5B-8E5B-0C26-8F63B98EA41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28230" y="-9144"/>
            <a:ext cx="5481955" cy="6876288"/>
          </a:xfrm>
          <a:custGeom>
            <a:avLst/>
            <a:gdLst>
              <a:gd name="connsiteX0" fmla="*/ 0 w 5476875"/>
              <a:gd name="connsiteY0" fmla="*/ 0 h 6858000"/>
              <a:gd name="connsiteX1" fmla="*/ 5476875 w 5476875"/>
              <a:gd name="connsiteY1" fmla="*/ 0 h 6858000"/>
              <a:gd name="connsiteX2" fmla="*/ 5476875 w 5476875"/>
              <a:gd name="connsiteY2" fmla="*/ 6858000 h 6858000"/>
              <a:gd name="connsiteX3" fmla="*/ 0 w 5476875"/>
              <a:gd name="connsiteY3" fmla="*/ 6858000 h 6858000"/>
              <a:gd name="connsiteX4" fmla="*/ 0 w 5476875"/>
              <a:gd name="connsiteY4" fmla="*/ 0 h 6858000"/>
              <a:gd name="connsiteX0" fmla="*/ 0 w 5476875"/>
              <a:gd name="connsiteY0" fmla="*/ 0 h 6858000"/>
              <a:gd name="connsiteX1" fmla="*/ 2520315 w 5476875"/>
              <a:gd name="connsiteY1" fmla="*/ 0 h 6858000"/>
              <a:gd name="connsiteX2" fmla="*/ 5476875 w 5476875"/>
              <a:gd name="connsiteY2" fmla="*/ 6858000 h 6858000"/>
              <a:gd name="connsiteX3" fmla="*/ 0 w 5476875"/>
              <a:gd name="connsiteY3" fmla="*/ 6858000 h 6858000"/>
              <a:gd name="connsiteX4" fmla="*/ 0 w 5476875"/>
              <a:gd name="connsiteY4" fmla="*/ 0 h 6858000"/>
              <a:gd name="connsiteX0" fmla="*/ 5080 w 5481955"/>
              <a:gd name="connsiteY0" fmla="*/ 0 h 6858000"/>
              <a:gd name="connsiteX1" fmla="*/ 2525395 w 5481955"/>
              <a:gd name="connsiteY1" fmla="*/ 0 h 6858000"/>
              <a:gd name="connsiteX2" fmla="*/ 5481955 w 5481955"/>
              <a:gd name="connsiteY2" fmla="*/ 6858000 h 6858000"/>
              <a:gd name="connsiteX3" fmla="*/ 5080 w 5481955"/>
              <a:gd name="connsiteY3" fmla="*/ 6858000 h 6858000"/>
              <a:gd name="connsiteX4" fmla="*/ 0 w 5481955"/>
              <a:gd name="connsiteY4" fmla="*/ 4805680 h 6858000"/>
              <a:gd name="connsiteX5" fmla="*/ 5080 w 5481955"/>
              <a:gd name="connsiteY5" fmla="*/ 0 h 685800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80568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80568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80568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75996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759960 h 6863080"/>
              <a:gd name="connsiteX5" fmla="*/ 5080 w 5481955"/>
              <a:gd name="connsiteY5" fmla="*/ 0 h 686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1955" h="6863080">
                <a:moveTo>
                  <a:pt x="5080" y="0"/>
                </a:moveTo>
                <a:lnTo>
                  <a:pt x="2525395" y="0"/>
                </a:lnTo>
                <a:lnTo>
                  <a:pt x="5481955" y="6858000"/>
                </a:lnTo>
                <a:lnTo>
                  <a:pt x="899160" y="6863080"/>
                </a:lnTo>
                <a:cubicBezTo>
                  <a:pt x="506307" y="5933440"/>
                  <a:pt x="413173" y="5720080"/>
                  <a:pt x="0" y="4759960"/>
                </a:cubicBezTo>
                <a:cubicBezTo>
                  <a:pt x="1693" y="3158067"/>
                  <a:pt x="3387" y="1601893"/>
                  <a:pt x="5080" y="0"/>
                </a:cubicBezTo>
                <a:close/>
              </a:path>
            </a:pathLst>
          </a:custGeom>
        </p:spPr>
        <p:txBody>
          <a:bodyPr lIns="274320" tIns="91440" bIns="91440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4569D00-2037-2A8D-943B-22FAC1C0B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5500" y="6356349"/>
            <a:ext cx="3819228" cy="365125"/>
          </a:xfrm>
        </p:spPr>
        <p:txBody>
          <a:bodyPr/>
          <a:lstStyle>
            <a:lvl1pPr algn="l">
              <a:defRPr sz="9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5967A9D-0B53-4F3F-0872-495C23A33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/>
          <a:lstStyle>
            <a:lvl1pPr>
              <a:defRPr sz="900"/>
            </a:lvl1pPr>
          </a:lstStyle>
          <a:p>
            <a:fld id="{A49DFD55-3C28-40EF-9E31-A92D2E4017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643B0E9A-A777-8745-6A36-0A79CB5E036B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5453725" y="3660774"/>
            <a:ext cx="5907176" cy="2536826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 b="0" spc="50" baseline="0"/>
            </a:lvl1pPr>
            <a:lvl2pPr marL="28346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2pPr>
            <a:lvl3pPr marL="566928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3pPr>
            <a:lvl4pPr marL="859536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4pPr>
            <a:lvl5pPr marL="1152144" indent="-28575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spc="50" baseline="0"/>
            </a:lvl5pPr>
          </a:lstStyle>
          <a:p>
            <a:pPr lvl="0"/>
            <a:r>
              <a:rPr lang="en-US" dirty="0"/>
              <a:t>Click to add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7780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DFD55-3C28-40EF-9E31-A92D2E4017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061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9" r:id="rId3"/>
    <p:sldLayoutId id="2147483670" r:id="rId4"/>
    <p:sldLayoutId id="2147483651" r:id="rId5"/>
    <p:sldLayoutId id="2147483671" r:id="rId6"/>
    <p:sldLayoutId id="2147483672" r:id="rId7"/>
    <p:sldLayoutId id="2147483673" r:id="rId8"/>
    <p:sldLayoutId id="2147483664" r:id="rId9"/>
    <p:sldLayoutId id="2147483674" r:id="rId10"/>
    <p:sldLayoutId id="2147483653" r:id="rId11"/>
    <p:sldLayoutId id="2147483667" r:id="rId12"/>
    <p:sldLayoutId id="2147483665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75451-6A4B-484B-9ED1-353CCE25B0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41918" y="3329790"/>
            <a:ext cx="4941771" cy="3200400"/>
          </a:xfrm>
        </p:spPr>
        <p:txBody>
          <a:bodyPr anchor="ctr"/>
          <a:lstStyle/>
          <a:p>
            <a:r>
              <a:rPr lang="en-US" dirty="0"/>
              <a:t>Machine learning</a:t>
            </a:r>
            <a:br>
              <a:rPr lang="en-US" dirty="0"/>
            </a:br>
            <a:r>
              <a:rPr lang="en-US" sz="1200" dirty="0"/>
              <a:t>Tijs </a:t>
            </a:r>
            <a:r>
              <a:rPr lang="en-US" sz="1200" dirty="0" err="1"/>
              <a:t>kanters</a:t>
            </a:r>
            <a:r>
              <a:rPr lang="en-US" sz="1200" dirty="0"/>
              <a:t>- Alex van Poppel – </a:t>
            </a:r>
            <a:r>
              <a:rPr lang="en-US" sz="1200" dirty="0" err="1"/>
              <a:t>vince</a:t>
            </a:r>
            <a:r>
              <a:rPr lang="en-US" sz="1200" dirty="0"/>
              <a:t> </a:t>
            </a:r>
            <a:r>
              <a:rPr lang="en-US" sz="1200" i="0" dirty="0" err="1">
                <a:effectLst/>
                <a:latin typeface="zeitung"/>
              </a:rPr>
              <a:t>Bruyndoncx</a:t>
            </a:r>
            <a:br>
              <a:rPr lang="en-US" sz="800" b="1" i="0" dirty="0">
                <a:solidFill>
                  <a:srgbClr val="E8EAED"/>
                </a:solidFill>
                <a:effectLst/>
                <a:latin typeface="zeitung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058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E7A2DB-D5C1-1899-0860-2560672DDA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3B273-7E7C-448F-A210-86AF1BDB0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6874" y="1671639"/>
            <a:ext cx="5884027" cy="120491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kern="1200" cap="all" spc="150" baseline="0" dirty="0">
                <a:latin typeface="+mj-lt"/>
                <a:ea typeface="+mj-ea"/>
                <a:cs typeface="+mj-cs"/>
              </a:rPr>
              <a:t>EDA (conclusion)</a:t>
            </a:r>
          </a:p>
        </p:txBody>
      </p:sp>
      <p:pic>
        <p:nvPicPr>
          <p:cNvPr id="2050" name="Picture 2" descr="Data Preprocessing Steps in Machine Learning - Analytics Yogi">
            <a:extLst>
              <a:ext uri="{FF2B5EF4-FFF2-40B4-BE49-F238E27FC236}">
                <a16:creationId xmlns:a16="http://schemas.microsoft.com/office/drawing/2014/main" id="{53FAE83C-C47B-563C-79A7-2728C1AE78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6" r="28452" b="-1"/>
          <a:stretch/>
        </p:blipFill>
        <p:spPr bwMode="auto">
          <a:xfrm>
            <a:off x="-28230" y="-9144"/>
            <a:ext cx="5481955" cy="6876288"/>
          </a:xfrm>
          <a:custGeom>
            <a:avLst/>
            <a:gdLst>
              <a:gd name="connsiteX0" fmla="*/ 0 w 5476875"/>
              <a:gd name="connsiteY0" fmla="*/ 0 h 6858000"/>
              <a:gd name="connsiteX1" fmla="*/ 5476875 w 5476875"/>
              <a:gd name="connsiteY1" fmla="*/ 0 h 6858000"/>
              <a:gd name="connsiteX2" fmla="*/ 5476875 w 5476875"/>
              <a:gd name="connsiteY2" fmla="*/ 6858000 h 6858000"/>
              <a:gd name="connsiteX3" fmla="*/ 0 w 5476875"/>
              <a:gd name="connsiteY3" fmla="*/ 6858000 h 6858000"/>
              <a:gd name="connsiteX4" fmla="*/ 0 w 5476875"/>
              <a:gd name="connsiteY4" fmla="*/ 0 h 6858000"/>
              <a:gd name="connsiteX0" fmla="*/ 0 w 5476875"/>
              <a:gd name="connsiteY0" fmla="*/ 0 h 6858000"/>
              <a:gd name="connsiteX1" fmla="*/ 2520315 w 5476875"/>
              <a:gd name="connsiteY1" fmla="*/ 0 h 6858000"/>
              <a:gd name="connsiteX2" fmla="*/ 5476875 w 5476875"/>
              <a:gd name="connsiteY2" fmla="*/ 6858000 h 6858000"/>
              <a:gd name="connsiteX3" fmla="*/ 0 w 5476875"/>
              <a:gd name="connsiteY3" fmla="*/ 6858000 h 6858000"/>
              <a:gd name="connsiteX4" fmla="*/ 0 w 5476875"/>
              <a:gd name="connsiteY4" fmla="*/ 0 h 6858000"/>
              <a:gd name="connsiteX0" fmla="*/ 5080 w 5481955"/>
              <a:gd name="connsiteY0" fmla="*/ 0 h 6858000"/>
              <a:gd name="connsiteX1" fmla="*/ 2525395 w 5481955"/>
              <a:gd name="connsiteY1" fmla="*/ 0 h 6858000"/>
              <a:gd name="connsiteX2" fmla="*/ 5481955 w 5481955"/>
              <a:gd name="connsiteY2" fmla="*/ 6858000 h 6858000"/>
              <a:gd name="connsiteX3" fmla="*/ 5080 w 5481955"/>
              <a:gd name="connsiteY3" fmla="*/ 6858000 h 6858000"/>
              <a:gd name="connsiteX4" fmla="*/ 0 w 5481955"/>
              <a:gd name="connsiteY4" fmla="*/ 4805680 h 6858000"/>
              <a:gd name="connsiteX5" fmla="*/ 5080 w 5481955"/>
              <a:gd name="connsiteY5" fmla="*/ 0 h 685800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80568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80568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80568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75996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759960 h 6863080"/>
              <a:gd name="connsiteX5" fmla="*/ 5080 w 5481955"/>
              <a:gd name="connsiteY5" fmla="*/ 0 h 686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1955" h="6863080">
                <a:moveTo>
                  <a:pt x="5080" y="0"/>
                </a:moveTo>
                <a:lnTo>
                  <a:pt x="2525395" y="0"/>
                </a:lnTo>
                <a:lnTo>
                  <a:pt x="5481955" y="6858000"/>
                </a:lnTo>
                <a:lnTo>
                  <a:pt x="899160" y="6863080"/>
                </a:lnTo>
                <a:cubicBezTo>
                  <a:pt x="506307" y="5933440"/>
                  <a:pt x="413173" y="5720080"/>
                  <a:pt x="0" y="4759960"/>
                </a:cubicBezTo>
                <a:cubicBezTo>
                  <a:pt x="1693" y="3158067"/>
                  <a:pt x="3387" y="1601893"/>
                  <a:pt x="5080" y="0"/>
                </a:cubicBezTo>
                <a:close/>
              </a:path>
            </a:pathLst>
          </a:custGeom>
          <a:solidFill>
            <a:srgbClr val="FFFFFF"/>
          </a:solidFill>
        </p:spPr>
      </p:pic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83C40B21-D1A2-3C45-2706-D9E258256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C14678-D8A6-3001-E9DB-80C29A62EF9D}"/>
              </a:ext>
            </a:extLst>
          </p:cNvPr>
          <p:cNvSpPr txBox="1"/>
          <p:nvPr/>
        </p:nvSpPr>
        <p:spPr>
          <a:xfrm>
            <a:off x="5453725" y="3660774"/>
            <a:ext cx="5907176" cy="2536826"/>
          </a:xfrm>
          <a:prstGeom prst="rect">
            <a:avLst/>
          </a:prstGeom>
        </p:spPr>
        <p:txBody>
          <a:bodyPr vert="horz" lIns="91440" tIns="0" rIns="91440" bIns="45720" rtlCol="0">
            <a:normAutofit/>
          </a:bodyPr>
          <a:lstStyle/>
          <a:p>
            <a:pPr>
              <a:spcBef>
                <a:spcPts val="1000"/>
              </a:spcBef>
              <a:buFont typeface="Arial" panose="020B0604020202020204" pitchFamily="34" charset="0"/>
            </a:pPr>
            <a:r>
              <a:rPr lang="en-US" sz="2400" b="0" spc="50" dirty="0" err="1"/>
              <a:t>Mba_p</a:t>
            </a:r>
            <a:endParaRPr lang="en-US" sz="2400" b="0" spc="50" dirty="0"/>
          </a:p>
          <a:p>
            <a:pPr>
              <a:spcBef>
                <a:spcPts val="1000"/>
              </a:spcBef>
              <a:buFont typeface="Arial" panose="020B0604020202020204" pitchFamily="34" charset="0"/>
            </a:pPr>
            <a:r>
              <a:rPr lang="en-US" sz="2400" b="0" spc="50" dirty="0" err="1"/>
              <a:t>Ssc_b_others</a:t>
            </a:r>
            <a:endParaRPr lang="en-US" sz="2400" b="0" spc="50" dirty="0"/>
          </a:p>
          <a:p>
            <a:pPr>
              <a:spcBef>
                <a:spcPts val="1000"/>
              </a:spcBef>
              <a:buFont typeface="Arial" panose="020B0604020202020204" pitchFamily="34" charset="0"/>
            </a:pPr>
            <a:r>
              <a:rPr lang="en-US" sz="2400" b="0" spc="50" dirty="0" err="1"/>
              <a:t>Workex</a:t>
            </a:r>
            <a:endParaRPr lang="en-US" sz="2400" b="0" spc="50" dirty="0"/>
          </a:p>
          <a:p>
            <a:pPr>
              <a:spcBef>
                <a:spcPts val="1000"/>
              </a:spcBef>
              <a:buFont typeface="Arial" panose="020B0604020202020204" pitchFamily="34" charset="0"/>
            </a:pPr>
            <a:r>
              <a:rPr lang="en-US" sz="2400" b="0" spc="50" dirty="0" err="1"/>
              <a:t>Etest_p</a:t>
            </a:r>
            <a:endParaRPr lang="en-US" sz="2400" b="0" spc="50" dirty="0"/>
          </a:p>
        </p:txBody>
      </p:sp>
    </p:spTree>
    <p:extLst>
      <p:ext uri="{BB962C8B-B14F-4D97-AF65-F5344CB8AC3E}">
        <p14:creationId xmlns:p14="http://schemas.microsoft.com/office/powerpoint/2010/main" val="608369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B324D9-588F-4702-6542-AB8EE257CB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A7024-296B-4791-A97C-F6E14A00F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6874" y="1962149"/>
            <a:ext cx="5884027" cy="74295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kern="1200" cap="all" spc="150" baseline="0" dirty="0">
                <a:latin typeface="+mj-lt"/>
                <a:ea typeface="+mj-ea"/>
                <a:cs typeface="+mj-cs"/>
              </a:rPr>
              <a:t>Data modeling</a:t>
            </a:r>
          </a:p>
        </p:txBody>
      </p:sp>
      <p:pic>
        <p:nvPicPr>
          <p:cNvPr id="3074" name="Picture 2" descr="Data Modelling | BTIT Consulting Limited">
            <a:extLst>
              <a:ext uri="{FF2B5EF4-FFF2-40B4-BE49-F238E27FC236}">
                <a16:creationId xmlns:a16="http://schemas.microsoft.com/office/drawing/2014/main" id="{9D9DD430-715B-5D41-A85E-75199AEB38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96" r="22562" b="-2"/>
          <a:stretch/>
        </p:blipFill>
        <p:spPr bwMode="auto">
          <a:xfrm>
            <a:off x="-28230" y="-9144"/>
            <a:ext cx="5481955" cy="6876288"/>
          </a:xfrm>
          <a:custGeom>
            <a:avLst/>
            <a:gdLst>
              <a:gd name="connsiteX0" fmla="*/ 0 w 5476875"/>
              <a:gd name="connsiteY0" fmla="*/ 0 h 6858000"/>
              <a:gd name="connsiteX1" fmla="*/ 5476875 w 5476875"/>
              <a:gd name="connsiteY1" fmla="*/ 0 h 6858000"/>
              <a:gd name="connsiteX2" fmla="*/ 5476875 w 5476875"/>
              <a:gd name="connsiteY2" fmla="*/ 6858000 h 6858000"/>
              <a:gd name="connsiteX3" fmla="*/ 0 w 5476875"/>
              <a:gd name="connsiteY3" fmla="*/ 6858000 h 6858000"/>
              <a:gd name="connsiteX4" fmla="*/ 0 w 5476875"/>
              <a:gd name="connsiteY4" fmla="*/ 0 h 6858000"/>
              <a:gd name="connsiteX0" fmla="*/ 0 w 5476875"/>
              <a:gd name="connsiteY0" fmla="*/ 0 h 6858000"/>
              <a:gd name="connsiteX1" fmla="*/ 2520315 w 5476875"/>
              <a:gd name="connsiteY1" fmla="*/ 0 h 6858000"/>
              <a:gd name="connsiteX2" fmla="*/ 5476875 w 5476875"/>
              <a:gd name="connsiteY2" fmla="*/ 6858000 h 6858000"/>
              <a:gd name="connsiteX3" fmla="*/ 0 w 5476875"/>
              <a:gd name="connsiteY3" fmla="*/ 6858000 h 6858000"/>
              <a:gd name="connsiteX4" fmla="*/ 0 w 5476875"/>
              <a:gd name="connsiteY4" fmla="*/ 0 h 6858000"/>
              <a:gd name="connsiteX0" fmla="*/ 5080 w 5481955"/>
              <a:gd name="connsiteY0" fmla="*/ 0 h 6858000"/>
              <a:gd name="connsiteX1" fmla="*/ 2525395 w 5481955"/>
              <a:gd name="connsiteY1" fmla="*/ 0 h 6858000"/>
              <a:gd name="connsiteX2" fmla="*/ 5481955 w 5481955"/>
              <a:gd name="connsiteY2" fmla="*/ 6858000 h 6858000"/>
              <a:gd name="connsiteX3" fmla="*/ 5080 w 5481955"/>
              <a:gd name="connsiteY3" fmla="*/ 6858000 h 6858000"/>
              <a:gd name="connsiteX4" fmla="*/ 0 w 5481955"/>
              <a:gd name="connsiteY4" fmla="*/ 4805680 h 6858000"/>
              <a:gd name="connsiteX5" fmla="*/ 5080 w 5481955"/>
              <a:gd name="connsiteY5" fmla="*/ 0 h 685800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80568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80568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80568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75996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759960 h 6863080"/>
              <a:gd name="connsiteX5" fmla="*/ 5080 w 5481955"/>
              <a:gd name="connsiteY5" fmla="*/ 0 h 686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1955" h="6863080">
                <a:moveTo>
                  <a:pt x="5080" y="0"/>
                </a:moveTo>
                <a:lnTo>
                  <a:pt x="2525395" y="0"/>
                </a:lnTo>
                <a:lnTo>
                  <a:pt x="5481955" y="6858000"/>
                </a:lnTo>
                <a:lnTo>
                  <a:pt x="899160" y="6863080"/>
                </a:lnTo>
                <a:cubicBezTo>
                  <a:pt x="506307" y="5933440"/>
                  <a:pt x="413173" y="5720080"/>
                  <a:pt x="0" y="4759960"/>
                </a:cubicBezTo>
                <a:cubicBezTo>
                  <a:pt x="1693" y="3158067"/>
                  <a:pt x="3387" y="1601893"/>
                  <a:pt x="5080" y="0"/>
                </a:cubicBezTo>
                <a:close/>
              </a:path>
            </a:pathLst>
          </a:custGeom>
          <a:solidFill>
            <a:srgbClr val="FFFFFF"/>
          </a:solidFill>
        </p:spPr>
      </p:pic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1400DD5A-6E2E-CEE5-F11C-1856577BE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F92991-E124-278B-E207-D701E41769A6}"/>
              </a:ext>
            </a:extLst>
          </p:cNvPr>
          <p:cNvSpPr txBox="1"/>
          <p:nvPr/>
        </p:nvSpPr>
        <p:spPr>
          <a:xfrm>
            <a:off x="5476874" y="2705100"/>
            <a:ext cx="3076576" cy="3127373"/>
          </a:xfrm>
          <a:prstGeom prst="rect">
            <a:avLst/>
          </a:prstGeom>
        </p:spPr>
        <p:txBody>
          <a:bodyPr vert="horz" lIns="91440" tIns="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en-US" sz="2400" b="0" spc="50" dirty="0"/>
              <a:t>Random forests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en-US" sz="2400" b="0" spc="50" dirty="0"/>
              <a:t>Featured selection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en-US" sz="2400" b="0" spc="50" dirty="0"/>
              <a:t>75% train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en-US" sz="2400" b="0" spc="50" dirty="0"/>
              <a:t>25% test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en-US" sz="2400" b="0" spc="50" dirty="0"/>
              <a:t>Cross-validation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en-US" sz="2400" b="0" spc="50" dirty="0"/>
              <a:t>Salary prediction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</a:pPr>
            <a:r>
              <a:rPr lang="en-US" sz="2400" b="0" spc="50" dirty="0"/>
              <a:t>Logistic regression</a:t>
            </a:r>
          </a:p>
        </p:txBody>
      </p:sp>
    </p:spTree>
    <p:extLst>
      <p:ext uri="{BB962C8B-B14F-4D97-AF65-F5344CB8AC3E}">
        <p14:creationId xmlns:p14="http://schemas.microsoft.com/office/powerpoint/2010/main" val="4173775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E2E6A-35EC-1B8E-0FD7-8C67870AC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693" y="724370"/>
            <a:ext cx="8608491" cy="550104"/>
          </a:xfrm>
        </p:spPr>
        <p:txBody>
          <a:bodyPr anchor="b">
            <a:normAutofit/>
          </a:bodyPr>
          <a:lstStyle/>
          <a:p>
            <a:r>
              <a:rPr lang="en-US" dirty="0"/>
              <a:t>Data model (random forests)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CC8116-D3BC-1556-FD83-1EA0E173A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553" y="1474308"/>
            <a:ext cx="10832894" cy="4306073"/>
          </a:xfrm>
          <a:prstGeom prst="rect">
            <a:avLst/>
          </a:prstGeom>
          <a:noFill/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F44A959-C2BB-9170-C99C-1A2EDB71B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58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92C794-F6BB-8406-6710-32C5215B92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69B75-3A41-4A7C-E0A7-CFA76712E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495" y="730601"/>
            <a:ext cx="8608491" cy="550104"/>
          </a:xfrm>
        </p:spPr>
        <p:txBody>
          <a:bodyPr anchor="b">
            <a:normAutofit/>
          </a:bodyPr>
          <a:lstStyle/>
          <a:p>
            <a:r>
              <a:rPr lang="en-US" dirty="0"/>
              <a:t>Data model (Logistics)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5469CA-21C9-CF74-9C62-5626E4B5D8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553" y="1474308"/>
            <a:ext cx="10832894" cy="4306073"/>
          </a:xfrm>
          <a:prstGeom prst="rect">
            <a:avLst/>
          </a:prstGeom>
          <a:noFill/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0DA714D-FF29-7A0A-465E-2F8165DD5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048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A3EB2A-D58E-3E1E-AEB4-08F28E098A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46103-CA9B-22E8-BF83-1804ECC99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7136" y="712494"/>
            <a:ext cx="8608491" cy="550104"/>
          </a:xfrm>
        </p:spPr>
        <p:txBody>
          <a:bodyPr anchor="b">
            <a:normAutofit/>
          </a:bodyPr>
          <a:lstStyle/>
          <a:p>
            <a:r>
              <a:rPr lang="en-US" dirty="0"/>
              <a:t>Data model (Logistics)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C08B72B-413B-2EBB-6F98-E1F449A0A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68B50E-6AC2-D4D4-0442-D41ED107B6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136" y="1328736"/>
            <a:ext cx="6581775" cy="521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0026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28E3A8-AB39-C8A5-8E19-C0320AA5A4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73631-D3D7-079D-6900-8CCDD3F7F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7136" y="712494"/>
            <a:ext cx="8608491" cy="550104"/>
          </a:xfrm>
        </p:spPr>
        <p:txBody>
          <a:bodyPr anchor="b">
            <a:normAutofit/>
          </a:bodyPr>
          <a:lstStyle/>
          <a:p>
            <a:r>
              <a:rPr lang="en-US" dirty="0"/>
              <a:t>Data model (Salary prediction)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4A9387C-6058-6422-D6A0-79986CDB4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3DBA181-AA5D-962E-510F-EF89FAC183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060" y="1408748"/>
            <a:ext cx="4923040" cy="477869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D6686A1-749C-5582-D57C-6C470BE60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5937" y="1800860"/>
            <a:ext cx="5154965" cy="3994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9501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7D9B3-B64F-656A-0D99-161A6C0F5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558801"/>
            <a:ext cx="9953308" cy="561661"/>
          </a:xfrm>
        </p:spPr>
        <p:txBody>
          <a:bodyPr/>
          <a:lstStyle/>
          <a:p>
            <a:r>
              <a:rPr lang="en-US" dirty="0"/>
              <a:t>Model comparison</a:t>
            </a:r>
          </a:p>
        </p:txBody>
      </p:sp>
      <p:sp>
        <p:nvSpPr>
          <p:cNvPr id="68" name="Slide Number Placeholder 67">
            <a:extLst>
              <a:ext uri="{FF2B5EF4-FFF2-40B4-BE49-F238E27FC236}">
                <a16:creationId xmlns:a16="http://schemas.microsoft.com/office/drawing/2014/main" id="{AA0ACADD-CC4E-851C-DA07-C22DB97FA23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373350" y="6356349"/>
            <a:ext cx="987552" cy="365125"/>
          </a:xfrm>
        </p:spPr>
        <p:txBody>
          <a:bodyPr/>
          <a:lstStyle/>
          <a:p>
            <a:fld id="{A49DFD55-3C28-40EF-9E31-A92D2E4017FF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4CA951-1B5D-7D69-998A-BCA2F96BDC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1386" y="1120462"/>
            <a:ext cx="7212775" cy="536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929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1B327F-D9A9-37E7-582F-E03454BD4A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853AE-95A8-0924-0486-12C742DC8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6874" y="1671639"/>
            <a:ext cx="5884027" cy="120491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kern="1200" cap="all" spc="150" baseline="0" dirty="0">
                <a:latin typeface="+mj-lt"/>
                <a:ea typeface="+mj-ea"/>
                <a:cs typeface="+mj-cs"/>
              </a:rPr>
              <a:t>Tackling the challenge </a:t>
            </a:r>
          </a:p>
        </p:txBody>
      </p:sp>
      <p:pic>
        <p:nvPicPr>
          <p:cNvPr id="18" name="Picture 17" descr="Desk with productivity items">
            <a:extLst>
              <a:ext uri="{FF2B5EF4-FFF2-40B4-BE49-F238E27FC236}">
                <a16:creationId xmlns:a16="http://schemas.microsoft.com/office/drawing/2014/main" id="{6E78BDF1-9A0F-CAD9-5631-3119B126F50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1017" r="15769"/>
          <a:stretch/>
        </p:blipFill>
        <p:spPr>
          <a:xfrm>
            <a:off x="-28230" y="-9144"/>
            <a:ext cx="5481955" cy="6876288"/>
          </a:xfrm>
          <a:custGeom>
            <a:avLst/>
            <a:gdLst>
              <a:gd name="connsiteX0" fmla="*/ 0 w 5476875"/>
              <a:gd name="connsiteY0" fmla="*/ 0 h 6858000"/>
              <a:gd name="connsiteX1" fmla="*/ 5476875 w 5476875"/>
              <a:gd name="connsiteY1" fmla="*/ 0 h 6858000"/>
              <a:gd name="connsiteX2" fmla="*/ 5476875 w 5476875"/>
              <a:gd name="connsiteY2" fmla="*/ 6858000 h 6858000"/>
              <a:gd name="connsiteX3" fmla="*/ 0 w 5476875"/>
              <a:gd name="connsiteY3" fmla="*/ 6858000 h 6858000"/>
              <a:gd name="connsiteX4" fmla="*/ 0 w 5476875"/>
              <a:gd name="connsiteY4" fmla="*/ 0 h 6858000"/>
              <a:gd name="connsiteX0" fmla="*/ 0 w 5476875"/>
              <a:gd name="connsiteY0" fmla="*/ 0 h 6858000"/>
              <a:gd name="connsiteX1" fmla="*/ 2520315 w 5476875"/>
              <a:gd name="connsiteY1" fmla="*/ 0 h 6858000"/>
              <a:gd name="connsiteX2" fmla="*/ 5476875 w 5476875"/>
              <a:gd name="connsiteY2" fmla="*/ 6858000 h 6858000"/>
              <a:gd name="connsiteX3" fmla="*/ 0 w 5476875"/>
              <a:gd name="connsiteY3" fmla="*/ 6858000 h 6858000"/>
              <a:gd name="connsiteX4" fmla="*/ 0 w 5476875"/>
              <a:gd name="connsiteY4" fmla="*/ 0 h 6858000"/>
              <a:gd name="connsiteX0" fmla="*/ 5080 w 5481955"/>
              <a:gd name="connsiteY0" fmla="*/ 0 h 6858000"/>
              <a:gd name="connsiteX1" fmla="*/ 2525395 w 5481955"/>
              <a:gd name="connsiteY1" fmla="*/ 0 h 6858000"/>
              <a:gd name="connsiteX2" fmla="*/ 5481955 w 5481955"/>
              <a:gd name="connsiteY2" fmla="*/ 6858000 h 6858000"/>
              <a:gd name="connsiteX3" fmla="*/ 5080 w 5481955"/>
              <a:gd name="connsiteY3" fmla="*/ 6858000 h 6858000"/>
              <a:gd name="connsiteX4" fmla="*/ 0 w 5481955"/>
              <a:gd name="connsiteY4" fmla="*/ 4805680 h 6858000"/>
              <a:gd name="connsiteX5" fmla="*/ 5080 w 5481955"/>
              <a:gd name="connsiteY5" fmla="*/ 0 h 685800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80568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80568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80568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75996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759960 h 6863080"/>
              <a:gd name="connsiteX5" fmla="*/ 5080 w 5481955"/>
              <a:gd name="connsiteY5" fmla="*/ 0 h 686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1955" h="6863080">
                <a:moveTo>
                  <a:pt x="5080" y="0"/>
                </a:moveTo>
                <a:lnTo>
                  <a:pt x="2525395" y="0"/>
                </a:lnTo>
                <a:lnTo>
                  <a:pt x="5481955" y="6858000"/>
                </a:lnTo>
                <a:lnTo>
                  <a:pt x="899160" y="6863080"/>
                </a:lnTo>
                <a:cubicBezTo>
                  <a:pt x="506307" y="5933440"/>
                  <a:pt x="413173" y="5720080"/>
                  <a:pt x="0" y="4759960"/>
                </a:cubicBezTo>
                <a:cubicBezTo>
                  <a:pt x="1693" y="3158067"/>
                  <a:pt x="3387" y="1601893"/>
                  <a:pt x="5080" y="0"/>
                </a:cubicBezTo>
                <a:close/>
              </a:path>
            </a:pathLst>
          </a:custGeom>
          <a:noFill/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4A86F83-10BB-7069-D075-D5C0D7435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6ECBB9-8592-EB1D-73B7-8D0DC2E39B7C}"/>
              </a:ext>
            </a:extLst>
          </p:cNvPr>
          <p:cNvSpPr txBox="1"/>
          <p:nvPr/>
        </p:nvSpPr>
        <p:spPr>
          <a:xfrm>
            <a:off x="5453725" y="3660774"/>
            <a:ext cx="5907176" cy="2536826"/>
          </a:xfrm>
          <a:prstGeom prst="rect">
            <a:avLst/>
          </a:prstGeom>
        </p:spPr>
        <p:txBody>
          <a:bodyPr vert="horz" lIns="91440" tIns="0" rIns="91440" bIns="45720" rtlCol="0">
            <a:normAutofit/>
          </a:bodyPr>
          <a:lstStyle/>
          <a:p>
            <a:pPr>
              <a:spcBef>
                <a:spcPts val="1000"/>
              </a:spcBef>
              <a:buFont typeface="Arial" panose="020B0604020202020204" pitchFamily="34" charset="0"/>
            </a:pPr>
            <a:r>
              <a:rPr lang="en-US" sz="2400" b="0" spc="50" dirty="0"/>
              <a:t>Data cleaning</a:t>
            </a:r>
          </a:p>
          <a:p>
            <a:pPr>
              <a:spcBef>
                <a:spcPts val="1000"/>
              </a:spcBef>
              <a:buFont typeface="Arial" panose="020B0604020202020204" pitchFamily="34" charset="0"/>
            </a:pPr>
            <a:r>
              <a:rPr lang="en-US" sz="2400" b="0" spc="50" dirty="0"/>
              <a:t>Understanding data</a:t>
            </a:r>
          </a:p>
          <a:p>
            <a:pPr>
              <a:spcBef>
                <a:spcPts val="1000"/>
              </a:spcBef>
              <a:buFont typeface="Arial" panose="020B0604020202020204" pitchFamily="34" charset="0"/>
            </a:pPr>
            <a:r>
              <a:rPr lang="en-US" sz="2400" b="0" spc="50" dirty="0"/>
              <a:t>Generate model</a:t>
            </a:r>
          </a:p>
          <a:p>
            <a:pPr>
              <a:spcBef>
                <a:spcPts val="1000"/>
              </a:spcBef>
              <a:buFont typeface="Arial" panose="020B0604020202020204" pitchFamily="34" charset="0"/>
            </a:pPr>
            <a:r>
              <a:rPr lang="en-US" sz="2400" b="0" spc="50" dirty="0"/>
              <a:t>Update model</a:t>
            </a:r>
          </a:p>
          <a:p>
            <a:pPr>
              <a:spcBef>
                <a:spcPts val="1000"/>
              </a:spcBef>
              <a:buFont typeface="Arial" panose="020B0604020202020204" pitchFamily="34" charset="0"/>
            </a:pPr>
            <a:r>
              <a:rPr lang="en-US" sz="2400" b="0" spc="50" dirty="0"/>
              <a:t>Add salary’s</a:t>
            </a:r>
          </a:p>
        </p:txBody>
      </p:sp>
    </p:spTree>
    <p:extLst>
      <p:ext uri="{BB962C8B-B14F-4D97-AF65-F5344CB8AC3E}">
        <p14:creationId xmlns:p14="http://schemas.microsoft.com/office/powerpoint/2010/main" val="1643363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7B6639-CC8C-94DA-E6E5-DEA7256217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9357E-C3B5-821C-0C6F-0DA18D5DB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3725" y="1671639"/>
            <a:ext cx="5884027" cy="120491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kern="1200" cap="all" spc="150" baseline="0" dirty="0">
                <a:latin typeface="+mj-lt"/>
                <a:ea typeface="+mj-ea"/>
                <a:cs typeface="+mj-cs"/>
              </a:rPr>
              <a:t>Cleaning data</a:t>
            </a:r>
          </a:p>
        </p:txBody>
      </p:sp>
      <p:pic>
        <p:nvPicPr>
          <p:cNvPr id="1026" name="Picture 2" descr="Data Cleaning: Definition, Techniques &amp; Best Practices">
            <a:extLst>
              <a:ext uri="{FF2B5EF4-FFF2-40B4-BE49-F238E27FC236}">
                <a16:creationId xmlns:a16="http://schemas.microsoft.com/office/drawing/2014/main" id="{51637FDE-B229-0BE1-35B9-BA8CDEE6AA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" r="43744"/>
          <a:stretch/>
        </p:blipFill>
        <p:spPr bwMode="auto">
          <a:xfrm>
            <a:off x="-28230" y="-9144"/>
            <a:ext cx="5481955" cy="6876288"/>
          </a:xfrm>
          <a:custGeom>
            <a:avLst/>
            <a:gdLst>
              <a:gd name="connsiteX0" fmla="*/ 0 w 5476875"/>
              <a:gd name="connsiteY0" fmla="*/ 0 h 6858000"/>
              <a:gd name="connsiteX1" fmla="*/ 5476875 w 5476875"/>
              <a:gd name="connsiteY1" fmla="*/ 0 h 6858000"/>
              <a:gd name="connsiteX2" fmla="*/ 5476875 w 5476875"/>
              <a:gd name="connsiteY2" fmla="*/ 6858000 h 6858000"/>
              <a:gd name="connsiteX3" fmla="*/ 0 w 5476875"/>
              <a:gd name="connsiteY3" fmla="*/ 6858000 h 6858000"/>
              <a:gd name="connsiteX4" fmla="*/ 0 w 5476875"/>
              <a:gd name="connsiteY4" fmla="*/ 0 h 6858000"/>
              <a:gd name="connsiteX0" fmla="*/ 0 w 5476875"/>
              <a:gd name="connsiteY0" fmla="*/ 0 h 6858000"/>
              <a:gd name="connsiteX1" fmla="*/ 2520315 w 5476875"/>
              <a:gd name="connsiteY1" fmla="*/ 0 h 6858000"/>
              <a:gd name="connsiteX2" fmla="*/ 5476875 w 5476875"/>
              <a:gd name="connsiteY2" fmla="*/ 6858000 h 6858000"/>
              <a:gd name="connsiteX3" fmla="*/ 0 w 5476875"/>
              <a:gd name="connsiteY3" fmla="*/ 6858000 h 6858000"/>
              <a:gd name="connsiteX4" fmla="*/ 0 w 5476875"/>
              <a:gd name="connsiteY4" fmla="*/ 0 h 6858000"/>
              <a:gd name="connsiteX0" fmla="*/ 5080 w 5481955"/>
              <a:gd name="connsiteY0" fmla="*/ 0 h 6858000"/>
              <a:gd name="connsiteX1" fmla="*/ 2525395 w 5481955"/>
              <a:gd name="connsiteY1" fmla="*/ 0 h 6858000"/>
              <a:gd name="connsiteX2" fmla="*/ 5481955 w 5481955"/>
              <a:gd name="connsiteY2" fmla="*/ 6858000 h 6858000"/>
              <a:gd name="connsiteX3" fmla="*/ 5080 w 5481955"/>
              <a:gd name="connsiteY3" fmla="*/ 6858000 h 6858000"/>
              <a:gd name="connsiteX4" fmla="*/ 0 w 5481955"/>
              <a:gd name="connsiteY4" fmla="*/ 4805680 h 6858000"/>
              <a:gd name="connsiteX5" fmla="*/ 5080 w 5481955"/>
              <a:gd name="connsiteY5" fmla="*/ 0 h 685800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80568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80568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80568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759960 h 6863080"/>
              <a:gd name="connsiteX5" fmla="*/ 5080 w 5481955"/>
              <a:gd name="connsiteY5" fmla="*/ 0 h 6863080"/>
              <a:gd name="connsiteX0" fmla="*/ 5080 w 5481955"/>
              <a:gd name="connsiteY0" fmla="*/ 0 h 6863080"/>
              <a:gd name="connsiteX1" fmla="*/ 2525395 w 5481955"/>
              <a:gd name="connsiteY1" fmla="*/ 0 h 6863080"/>
              <a:gd name="connsiteX2" fmla="*/ 5481955 w 5481955"/>
              <a:gd name="connsiteY2" fmla="*/ 6858000 h 6863080"/>
              <a:gd name="connsiteX3" fmla="*/ 899160 w 5481955"/>
              <a:gd name="connsiteY3" fmla="*/ 6863080 h 6863080"/>
              <a:gd name="connsiteX4" fmla="*/ 0 w 5481955"/>
              <a:gd name="connsiteY4" fmla="*/ 4759960 h 6863080"/>
              <a:gd name="connsiteX5" fmla="*/ 5080 w 5481955"/>
              <a:gd name="connsiteY5" fmla="*/ 0 h 686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1955" h="6863080">
                <a:moveTo>
                  <a:pt x="5080" y="0"/>
                </a:moveTo>
                <a:lnTo>
                  <a:pt x="2525395" y="0"/>
                </a:lnTo>
                <a:lnTo>
                  <a:pt x="5481955" y="6858000"/>
                </a:lnTo>
                <a:lnTo>
                  <a:pt x="899160" y="6863080"/>
                </a:lnTo>
                <a:cubicBezTo>
                  <a:pt x="506307" y="5933440"/>
                  <a:pt x="413173" y="5720080"/>
                  <a:pt x="0" y="4759960"/>
                </a:cubicBezTo>
                <a:cubicBezTo>
                  <a:pt x="1693" y="3158067"/>
                  <a:pt x="3387" y="1601893"/>
                  <a:pt x="5080" y="0"/>
                </a:cubicBezTo>
                <a:close/>
              </a:path>
            </a:pathLst>
          </a:custGeom>
          <a:solidFill>
            <a:srgbClr val="FFFFFF"/>
          </a:solidFill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CB713C1-A9D1-B265-A42F-E645A4DD0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21FB74-C180-07AE-DFA5-3593B38F4E38}"/>
              </a:ext>
            </a:extLst>
          </p:cNvPr>
          <p:cNvSpPr txBox="1"/>
          <p:nvPr/>
        </p:nvSpPr>
        <p:spPr>
          <a:xfrm>
            <a:off x="5453725" y="3660774"/>
            <a:ext cx="5907176" cy="2536826"/>
          </a:xfrm>
          <a:prstGeom prst="rect">
            <a:avLst/>
          </a:prstGeom>
        </p:spPr>
        <p:txBody>
          <a:bodyPr vert="horz" lIns="91440" tIns="0" rIns="91440" bIns="45720" rtlCol="0">
            <a:normAutofit/>
          </a:bodyPr>
          <a:lstStyle/>
          <a:p>
            <a:pPr>
              <a:spcBef>
                <a:spcPts val="1000"/>
              </a:spcBef>
              <a:buFont typeface="Arial" panose="020B0604020202020204" pitchFamily="34" charset="0"/>
            </a:pPr>
            <a:r>
              <a:rPr lang="en-US" sz="2400" b="0" spc="50" dirty="0"/>
              <a:t>Salary for students</a:t>
            </a:r>
          </a:p>
          <a:p>
            <a:pPr>
              <a:spcBef>
                <a:spcPts val="1000"/>
              </a:spcBef>
              <a:buFont typeface="Arial" panose="020B0604020202020204" pitchFamily="34" charset="0"/>
            </a:pPr>
            <a:r>
              <a:rPr lang="en-US" sz="2400" b="0" spc="50" dirty="0"/>
              <a:t>Categorical columns</a:t>
            </a:r>
          </a:p>
          <a:p>
            <a:pPr>
              <a:spcBef>
                <a:spcPts val="1000"/>
              </a:spcBef>
              <a:buFont typeface="Arial" panose="020B0604020202020204" pitchFamily="34" charset="0"/>
            </a:pPr>
            <a:r>
              <a:rPr lang="en-US" sz="2400" b="0" spc="50" dirty="0"/>
              <a:t>Rows with missing values</a:t>
            </a:r>
          </a:p>
          <a:p>
            <a:pPr>
              <a:spcBef>
                <a:spcPts val="1000"/>
              </a:spcBef>
              <a:buFont typeface="Arial" panose="020B0604020202020204" pitchFamily="34" charset="0"/>
            </a:pPr>
            <a:endParaRPr lang="en-US" b="0" spc="50" dirty="0"/>
          </a:p>
        </p:txBody>
      </p:sp>
    </p:spTree>
    <p:extLst>
      <p:ext uri="{BB962C8B-B14F-4D97-AF65-F5344CB8AC3E}">
        <p14:creationId xmlns:p14="http://schemas.microsoft.com/office/powerpoint/2010/main" val="1620439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C9CF39-DB64-8E39-A6D6-9DAE3F28CF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0703C-54BF-459B-A042-0B9B3BEAB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444" y="595423"/>
            <a:ext cx="7288282" cy="784021"/>
          </a:xfrm>
        </p:spPr>
        <p:txBody>
          <a:bodyPr anchor="b">
            <a:normAutofit/>
          </a:bodyPr>
          <a:lstStyle/>
          <a:p>
            <a:r>
              <a:rPr lang="en-US" dirty="0"/>
              <a:t>EDA (Status Distribution)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4275FE5-F3E6-AD18-D964-FBFABBD5B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8ADA5D-0284-0AC6-DE81-E3C89F2EA5A9}"/>
              </a:ext>
            </a:extLst>
          </p:cNvPr>
          <p:cNvSpPr txBox="1"/>
          <p:nvPr/>
        </p:nvSpPr>
        <p:spPr>
          <a:xfrm>
            <a:off x="900324" y="1915220"/>
            <a:ext cx="81827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22C601-1789-3C71-37B0-B0C18AD663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9301" y="1379444"/>
            <a:ext cx="6327650" cy="497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271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F69A56-CDFD-85FA-0282-1C4659A789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25862-772D-9120-E53E-B468BD5F5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444" y="595423"/>
            <a:ext cx="7288282" cy="784021"/>
          </a:xfrm>
        </p:spPr>
        <p:txBody>
          <a:bodyPr anchor="b">
            <a:normAutofit/>
          </a:bodyPr>
          <a:lstStyle/>
          <a:p>
            <a:r>
              <a:rPr lang="en-US" dirty="0"/>
              <a:t>EDA (correlation)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DEEA1A1-ED6D-DFFC-4888-05895ED5B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B1AD95-0E8A-3E59-7101-D0EF89DBF0C1}"/>
              </a:ext>
            </a:extLst>
          </p:cNvPr>
          <p:cNvSpPr txBox="1"/>
          <p:nvPr/>
        </p:nvSpPr>
        <p:spPr>
          <a:xfrm>
            <a:off x="900324" y="1915220"/>
            <a:ext cx="81827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66BCAD-C1D9-65AC-9C2E-41C053C338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1936" y="1379444"/>
            <a:ext cx="9855190" cy="5228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163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21D504-E199-8530-A0D9-CA4E2960C2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00763-3C3B-161B-5535-5AD43E2E2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444" y="575103"/>
            <a:ext cx="7288282" cy="784021"/>
          </a:xfrm>
        </p:spPr>
        <p:txBody>
          <a:bodyPr anchor="b">
            <a:normAutofit/>
          </a:bodyPr>
          <a:lstStyle/>
          <a:p>
            <a:r>
              <a:rPr lang="en-US" dirty="0"/>
              <a:t>Eda (Categorical Occurrence)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936A451-BBFA-7955-4146-177FDAF04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6A0968-ED88-691D-5B8E-E32870DDC4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79" y="1411919"/>
            <a:ext cx="10968842" cy="4339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01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074529-0F6D-2E11-9A87-E5ED75BCEB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B3567-A8C3-9158-48A9-0B3CC6C3A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444" y="575103"/>
            <a:ext cx="7288282" cy="784021"/>
          </a:xfrm>
        </p:spPr>
        <p:txBody>
          <a:bodyPr anchor="b">
            <a:normAutofit fontScale="90000"/>
          </a:bodyPr>
          <a:lstStyle/>
          <a:p>
            <a:r>
              <a:rPr lang="en-US" dirty="0"/>
              <a:t>Eda (Categorical Occurrence Differential)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D9B22D44-811D-88EF-DA2C-86EAD4CD7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67C5AB-3DE1-1857-285A-35A9910EDA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444" y="1618099"/>
            <a:ext cx="10559732" cy="5239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460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C97BE-403B-122E-90D1-2788978A0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388" y="499730"/>
            <a:ext cx="7288282" cy="603267"/>
          </a:xfrm>
        </p:spPr>
        <p:txBody>
          <a:bodyPr anchor="b">
            <a:normAutofit/>
          </a:bodyPr>
          <a:lstStyle/>
          <a:p>
            <a:r>
              <a:rPr lang="en-US" dirty="0"/>
              <a:t>Eda (Numerical Boxplot)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61E8ED-EE4A-A908-3339-1D8CACFDEC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824" y="1278696"/>
            <a:ext cx="10146351" cy="4033173"/>
          </a:xfrm>
          <a:prstGeom prst="rect">
            <a:avLst/>
          </a:prstGeom>
          <a:noFill/>
        </p:spPr>
      </p:pic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4A83A563-3AFF-D673-0217-05670CC31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96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97E43C-56FB-3E2C-C68A-9BEBDBC7A4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E8572-B1B2-4A5F-67D4-E826FF908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388" y="499730"/>
            <a:ext cx="7288282" cy="603267"/>
          </a:xfrm>
        </p:spPr>
        <p:txBody>
          <a:bodyPr anchor="b">
            <a:normAutofit fontScale="90000"/>
          </a:bodyPr>
          <a:lstStyle/>
          <a:p>
            <a:r>
              <a:rPr lang="en-US" dirty="0"/>
              <a:t>Eda (numerical frequency &amp; density)</a:t>
            </a: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7C4239A2-DBF1-F3C1-7793-A14D8941F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73350" y="6356349"/>
            <a:ext cx="987552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A49DFD55-3C28-40EF-9E31-A92D2E4017FF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87D3DD-49FD-DB6E-7834-0CCE806F31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8965" y="1031603"/>
            <a:ext cx="6917843" cy="27708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72B176-3FDD-2DE2-0571-AA104DDB5D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8965" y="3802484"/>
            <a:ext cx="6914069" cy="273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72425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Custom 1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9E6D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ustom" id="{F85C13B5-8B75-4CB8-BA5E-9CAC0747196D}" vid="{617487EE-AB70-4C55-8A81-E6744CC4A2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5EDE3176-A15D-46A3-BDDB-64A0D73632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ABF691C-888B-4061-8A6F-D5CE84A0254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168DCE-134F-4610-A6AA-88CEBE8D71D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{7AED17E8-D9F1-452F-BD27-C6D2C3632469}tf67328976_win32</Template>
  <TotalTime>995</TotalTime>
  <Words>156</Words>
  <Application>Microsoft Office PowerPoint</Application>
  <PresentationFormat>Widescreen</PresentationFormat>
  <Paragraphs>66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Tenorite</vt:lpstr>
      <vt:lpstr>zeitung</vt:lpstr>
      <vt:lpstr>Custom</vt:lpstr>
      <vt:lpstr>Machine learning Tijs kanters- Alex van Poppel – vince Bruyndoncx </vt:lpstr>
      <vt:lpstr>Tackling the challenge </vt:lpstr>
      <vt:lpstr>Cleaning data</vt:lpstr>
      <vt:lpstr>EDA (Status Distribution)</vt:lpstr>
      <vt:lpstr>EDA (correlation)</vt:lpstr>
      <vt:lpstr>Eda (Categorical Occurrence)</vt:lpstr>
      <vt:lpstr>Eda (Categorical Occurrence Differential)</vt:lpstr>
      <vt:lpstr>Eda (Numerical Boxplot)</vt:lpstr>
      <vt:lpstr>Eda (numerical frequency &amp; density)</vt:lpstr>
      <vt:lpstr>EDA (conclusion)</vt:lpstr>
      <vt:lpstr>Data modeling</vt:lpstr>
      <vt:lpstr>Data model (random forests) </vt:lpstr>
      <vt:lpstr>Data model (Logistics) </vt:lpstr>
      <vt:lpstr>Data model (Logistics)</vt:lpstr>
      <vt:lpstr>Data model (Salary prediction)</vt:lpstr>
      <vt:lpstr>Model comparison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Tijs Kanters</dc:creator>
  <cp:lastModifiedBy>Alex van Poppel</cp:lastModifiedBy>
  <cp:revision>16</cp:revision>
  <dcterms:created xsi:type="dcterms:W3CDTF">2025-03-20T23:09:16Z</dcterms:created>
  <dcterms:modified xsi:type="dcterms:W3CDTF">2025-03-23T10:19:09Z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  <property fmtid="{D5CDD505-2E9C-101B-9397-08002B2CF9AE}" pid="4" name="MSIP_Label_c337be75-dfbb-4261-9834-ac247c7dde13_Enabled">
    <vt:lpwstr>true</vt:lpwstr>
  </property>
  <property fmtid="{D5CDD505-2E9C-101B-9397-08002B2CF9AE}" pid="5" name="MSIP_Label_c337be75-dfbb-4261-9834-ac247c7dde13_SetDate">
    <vt:lpwstr>2025-03-20T23:28:32Z</vt:lpwstr>
  </property>
  <property fmtid="{D5CDD505-2E9C-101B-9397-08002B2CF9AE}" pid="6" name="MSIP_Label_c337be75-dfbb-4261-9834-ac247c7dde13_Method">
    <vt:lpwstr>Standard</vt:lpwstr>
  </property>
  <property fmtid="{D5CDD505-2E9C-101B-9397-08002B2CF9AE}" pid="7" name="MSIP_Label_c337be75-dfbb-4261-9834-ac247c7dde13_Name">
    <vt:lpwstr>Algemeen</vt:lpwstr>
  </property>
  <property fmtid="{D5CDD505-2E9C-101B-9397-08002B2CF9AE}" pid="8" name="MSIP_Label_c337be75-dfbb-4261-9834-ac247c7dde13_SiteId">
    <vt:lpwstr>77d33cc5-c9b4-4766-95c7-ed5b515e1cce</vt:lpwstr>
  </property>
  <property fmtid="{D5CDD505-2E9C-101B-9397-08002B2CF9AE}" pid="9" name="MSIP_Label_c337be75-dfbb-4261-9834-ac247c7dde13_ActionId">
    <vt:lpwstr>a4ec98a9-dcfb-47ce-bded-d90c492541a9</vt:lpwstr>
  </property>
  <property fmtid="{D5CDD505-2E9C-101B-9397-08002B2CF9AE}" pid="10" name="MSIP_Label_c337be75-dfbb-4261-9834-ac247c7dde13_ContentBits">
    <vt:lpwstr>0</vt:lpwstr>
  </property>
  <property fmtid="{D5CDD505-2E9C-101B-9397-08002B2CF9AE}" pid="11" name="MSIP_Label_c337be75-dfbb-4261-9834-ac247c7dde13_Tag">
    <vt:lpwstr>10, 3, 0, 1</vt:lpwstr>
  </property>
</Properties>
</file>